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64" r:id="rId4"/>
    <p:sldId id="274" r:id="rId5"/>
    <p:sldId id="303" r:id="rId6"/>
    <p:sldId id="304" r:id="rId7"/>
    <p:sldId id="305" r:id="rId8"/>
    <p:sldId id="306" r:id="rId9"/>
    <p:sldId id="308" r:id="rId10"/>
    <p:sldId id="309" r:id="rId11"/>
    <p:sldId id="310" r:id="rId12"/>
    <p:sldId id="311" r:id="rId13"/>
    <p:sldId id="312" r:id="rId14"/>
    <p:sldId id="316" r:id="rId15"/>
    <p:sldId id="313" r:id="rId16"/>
    <p:sldId id="317" r:id="rId17"/>
    <p:sldId id="318" r:id="rId18"/>
    <p:sldId id="301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807F83"/>
    <a:srgbClr val="D99694"/>
    <a:srgbClr val="C3D69B"/>
    <a:srgbClr val="B3A2C7"/>
    <a:srgbClr val="93CDDD"/>
    <a:srgbClr val="FAC090"/>
    <a:srgbClr val="FFC000"/>
    <a:srgbClr val="DE3B3C"/>
    <a:srgbClr val="4F2683"/>
    <a:srgbClr val="F6A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6"/>
    <p:restoredTop sz="73420" autoAdjust="0"/>
  </p:normalViewPr>
  <p:slideViewPr>
    <p:cSldViewPr snapToGrid="0" snapToObjects="1">
      <p:cViewPr>
        <p:scale>
          <a:sx n="136" d="100"/>
          <a:sy n="136" d="100"/>
        </p:scale>
        <p:origin x="2688" y="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E7E02-177F-1742-9B54-4359DFA80663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0D64E-5987-2D4B-9D87-3BA09D935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91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97568-298B-6740-9B9F-550E69FACD20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C7D68-8AC4-0440-B1C1-67A64591B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08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81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75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24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30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79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47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99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 Adjei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0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Adventure Works is an American cycles company that sells bikes, accessories, clothing and components, </a:t>
            </a:r>
            <a:r>
              <a:rPr lang="en-US" dirty="0" err="1"/>
              <a:t>etc</a:t>
            </a:r>
            <a:r>
              <a:rPr lang="en-US" dirty="0"/>
              <a:t> 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primary distribution channels for Adventure Works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retail stores of their resellers and online website to individual customers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company mainly provide products to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American, European and Asian commercial markets.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project, we would like to track sales to all resellers. From </a:t>
            </a:r>
            <a:r>
              <a:rPr lang="en-US" altLang="zh-CN" sz="1200" dirty="0">
                <a:solidFill>
                  <a:srgbClr val="807F83"/>
                </a:solidFill>
                <a:latin typeface="Arial"/>
                <a:cs typeface="Arial"/>
              </a:rPr>
              <a:t>Product,</a:t>
            </a:r>
            <a:r>
              <a:rPr lang="zh-CN" altLang="en-US" sz="12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807F83"/>
                </a:solidFill>
                <a:latin typeface="Arial"/>
                <a:cs typeface="Arial"/>
              </a:rPr>
              <a:t>promotion,</a:t>
            </a:r>
            <a:r>
              <a:rPr lang="zh-CN" altLang="en-US" sz="12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807F83"/>
                </a:solidFill>
                <a:latin typeface="Arial"/>
                <a:cs typeface="Arial"/>
              </a:rPr>
              <a:t>reseller,</a:t>
            </a:r>
            <a:r>
              <a:rPr lang="zh-CN" altLang="en-US" sz="12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807F83"/>
                </a:solidFill>
                <a:latin typeface="Arial"/>
                <a:cs typeface="Arial"/>
              </a:rPr>
              <a:t>location,</a:t>
            </a:r>
            <a:r>
              <a:rPr lang="zh-CN" altLang="en-US" sz="12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807F83"/>
                </a:solidFill>
                <a:latin typeface="Arial"/>
                <a:cs typeface="Arial"/>
              </a:rPr>
              <a:t>sales</a:t>
            </a:r>
            <a:r>
              <a:rPr lang="zh-CN" altLang="en-US" sz="12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1200" dirty="0">
                <a:solidFill>
                  <a:srgbClr val="807F83"/>
                </a:solidFill>
                <a:latin typeface="Arial"/>
                <a:cs typeface="Arial"/>
              </a:rPr>
              <a:t>person these dimensions to build our data warehouse.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807F83"/>
                </a:solidFill>
                <a:latin typeface="Arial"/>
                <a:cs typeface="Arial"/>
              </a:rPr>
              <a:t>In this business scenario, adventure works also want to broaden it’s reseller market share.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807F83"/>
                </a:solidFill>
                <a:latin typeface="Arial"/>
                <a:cs typeface="Arial"/>
              </a:rPr>
              <a:t>We would like to do some data analysis to contribute to that.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807F83"/>
                </a:solidFill>
                <a:latin typeface="Arial"/>
                <a:cs typeface="Arial"/>
              </a:rPr>
              <a:t>Like Forecast selling prices and shipping expenses and Optimize new product pricing strategies.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73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our data</a:t>
            </a:r>
            <a:r>
              <a:rPr lang="zh-CN" altLang="en-US" dirty="0"/>
              <a:t> </a:t>
            </a:r>
            <a:r>
              <a:rPr lang="en-US" altLang="zh-CN" dirty="0" err="1"/>
              <a:t>souce</a:t>
            </a:r>
            <a:r>
              <a:rPr lang="en-US" dirty="0"/>
              <a:t>, adventure works 2017.</a:t>
            </a:r>
          </a:p>
          <a:p>
            <a:endParaRPr lang="en-US" dirty="0"/>
          </a:p>
          <a:p>
            <a:r>
              <a:rPr lang="en-US" dirty="0"/>
              <a:t>As you may concern, this database has well developed 3</a:t>
            </a:r>
            <a:r>
              <a:rPr lang="en-US" baseline="30000" dirty="0"/>
              <a:t>rd</a:t>
            </a:r>
            <a:r>
              <a:rPr lang="en-US" dirty="0"/>
              <a:t> normal form tables and already built data warehouse,</a:t>
            </a:r>
          </a:p>
          <a:p>
            <a:endParaRPr lang="en-US" dirty="0"/>
          </a:p>
          <a:p>
            <a:r>
              <a:rPr lang="en-US" dirty="0"/>
              <a:t>our work start from here but not same as here</a:t>
            </a:r>
          </a:p>
          <a:p>
            <a:endParaRPr lang="en-US" dirty="0"/>
          </a:p>
          <a:p>
            <a:r>
              <a:rPr lang="en-US" dirty="0"/>
              <a:t>This database has more than 60 tables in 5 schemas, that’s too many for us</a:t>
            </a:r>
          </a:p>
          <a:p>
            <a:endParaRPr lang="en-US" dirty="0"/>
          </a:p>
          <a:p>
            <a:r>
              <a:rPr lang="en-US" dirty="0"/>
              <a:t>We need to extract data and tables that we want to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a lot of efforts to extract data and tables from data source and transform them into 3</a:t>
            </a:r>
            <a:r>
              <a:rPr lang="en-US" baseline="30000" dirty="0"/>
              <a:t>rd</a:t>
            </a:r>
            <a:r>
              <a:rPr lang="en-US" dirty="0"/>
              <a:t> NF</a:t>
            </a:r>
          </a:p>
          <a:p>
            <a:endParaRPr lang="en-US" dirty="0"/>
          </a:p>
          <a:p>
            <a:r>
              <a:rPr lang="en-US" dirty="0"/>
              <a:t>Here are some design steps that we had</a:t>
            </a:r>
          </a:p>
          <a:p>
            <a:endParaRPr lang="en-US" dirty="0"/>
          </a:p>
          <a:p>
            <a:r>
              <a:rPr lang="en-US" dirty="0"/>
              <a:t>After extracting, deleting, merging, reorganizing tables and relationships, we finally got our own db.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10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adventure works 2021 database contains 10 tables, as you can see, </a:t>
            </a:r>
          </a:p>
          <a:p>
            <a:endParaRPr lang="en-US" dirty="0"/>
          </a:p>
          <a:p>
            <a:r>
              <a:rPr lang="en-US" dirty="0"/>
              <a:t>From product, discount, orders to customers, resellers, sales person and location.</a:t>
            </a:r>
          </a:p>
          <a:p>
            <a:endParaRPr lang="en-US" dirty="0"/>
          </a:p>
          <a:p>
            <a:r>
              <a:rPr lang="en-US" dirty="0"/>
              <a:t>Next, we will talk about data warehouse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5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89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2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2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6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9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34A24-CCD4-E849-8882-22BD847D2D4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9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78522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ETL with SSIS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1D0AFA-A361-4228-96D6-95F2E7CB62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6" y="1432490"/>
            <a:ext cx="1891413" cy="70728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2D293-BA6F-42DA-A9E3-00D631281C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51" y="1432490"/>
            <a:ext cx="6177026" cy="44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6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78522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ETL with SSIS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F88020-2C9A-42ED-8BE0-AE6B2396A4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5" y="1362838"/>
            <a:ext cx="1934991" cy="70924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2AA6952-1D98-4D8E-AD2C-C9F9E119672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75" y="1362838"/>
            <a:ext cx="3133725" cy="454565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B72C00-5A83-45F2-AAC6-2A96A93A551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072" y="1362837"/>
            <a:ext cx="2861199" cy="45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513" y="1562786"/>
            <a:ext cx="6637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/>
                <a:cs typeface="Arial Unicode MS"/>
              </a:rPr>
              <a:t>Business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</p:spTree>
    <p:extLst>
      <p:ext uri="{BB962C8B-B14F-4D97-AF65-F5344CB8AC3E}">
        <p14:creationId xmlns:p14="http://schemas.microsoft.com/office/powerpoint/2010/main" val="17801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78522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SSAS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5F6E82-9895-48BE-9AE0-9671D79B7E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6621"/>
            <a:ext cx="499872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110B82-8DE0-4329-B2C7-E73F78CA38F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46" y="903276"/>
            <a:ext cx="1586025" cy="150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E85651-E1E8-4485-9623-E5E8291FD49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713" y="892414"/>
            <a:ext cx="2057711" cy="3720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8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78522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SSAS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7" name="图片 6" descr="社交网络的手机截图&#10;&#10;描述已自动生成">
            <a:extLst>
              <a:ext uri="{FF2B5EF4-FFF2-40B4-BE49-F238E27FC236}">
                <a16:creationId xmlns:a16="http://schemas.microsoft.com/office/drawing/2014/main" id="{149B59B1-6E90-4679-8DAC-2415C674C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482" y="63584"/>
            <a:ext cx="4948518" cy="2847338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A3EE2DFF-1541-4CFE-9E27-B659A64A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941" y="3031952"/>
            <a:ext cx="6126741" cy="30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7852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Data Mining – Predict Sales Amount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3" name="图片 2" descr="社交网站的手机截图&#10;&#10;描述已自动生成">
            <a:extLst>
              <a:ext uri="{FF2B5EF4-FFF2-40B4-BE49-F238E27FC236}">
                <a16:creationId xmlns:a16="http://schemas.microsoft.com/office/drawing/2014/main" id="{E1F3D8F3-94C1-4734-B856-BD15A6D6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8301"/>
            <a:ext cx="4395017" cy="2980687"/>
          </a:xfrm>
          <a:prstGeom prst="rect">
            <a:avLst/>
          </a:prstGeom>
        </p:spPr>
      </p:pic>
      <p:pic>
        <p:nvPicPr>
          <p:cNvPr id="10" name="图片 9" descr="社交网站的手机截图&#10;&#10;描述已自动生成">
            <a:extLst>
              <a:ext uri="{FF2B5EF4-FFF2-40B4-BE49-F238E27FC236}">
                <a16:creationId xmlns:a16="http://schemas.microsoft.com/office/drawing/2014/main" id="{A5CC4F0B-FDD0-4FCA-B162-86C74D2C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051" y="2138973"/>
            <a:ext cx="4629694" cy="320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1070"/>
            <a:ext cx="7852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Data Mining – Predict Reseller Location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5" name="图片 4" descr="社交网站的手机截图&#10;&#10;描述已自动生成">
            <a:extLst>
              <a:ext uri="{FF2B5EF4-FFF2-40B4-BE49-F238E27FC236}">
                <a16:creationId xmlns:a16="http://schemas.microsoft.com/office/drawing/2014/main" id="{4959CCD0-2648-4A42-A013-FDEDA9BF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50" y="1591910"/>
            <a:ext cx="5715688" cy="42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31070"/>
            <a:ext cx="7852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Data Mining – Predict Reseller Location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8" name="图片 7" descr="电脑软件截图&#10;&#10;描述已自动生成">
            <a:extLst>
              <a:ext uri="{FF2B5EF4-FFF2-40B4-BE49-F238E27FC236}">
                <a16:creationId xmlns:a16="http://schemas.microsoft.com/office/drawing/2014/main" id="{11933931-2EA7-4D26-A532-7F6365AB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26" y="1723256"/>
            <a:ext cx="8595947" cy="41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5" y="2720595"/>
            <a:ext cx="7041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Arial"/>
                <a:cs typeface="Arial Unicode MS"/>
              </a:rPr>
              <a:t>T</a:t>
            </a:r>
            <a:r>
              <a:rPr lang="en-US" altLang="zh-CN" sz="5000" b="1" dirty="0">
                <a:solidFill>
                  <a:schemeClr val="bg1"/>
                </a:solidFill>
                <a:latin typeface="Arial"/>
                <a:cs typeface="Arial Unicode MS"/>
              </a:rPr>
              <a:t>hanks</a:t>
            </a:r>
            <a:r>
              <a:rPr lang="zh-CN" altLang="en-US" sz="5000" b="1" dirty="0">
                <a:solidFill>
                  <a:schemeClr val="bg1"/>
                </a:solidFill>
                <a:latin typeface="Arial"/>
                <a:cs typeface="Arial Unicode MS"/>
              </a:rPr>
              <a:t> </a:t>
            </a:r>
            <a:r>
              <a:rPr lang="en-US" altLang="zh-CN" sz="5000" b="1" dirty="0">
                <a:solidFill>
                  <a:schemeClr val="bg1"/>
                </a:solidFill>
                <a:latin typeface="Arial"/>
                <a:cs typeface="Arial Unicode MS"/>
              </a:rPr>
              <a:t>For</a:t>
            </a:r>
            <a:r>
              <a:rPr lang="zh-CN" altLang="en-US" sz="5000" b="1" dirty="0">
                <a:solidFill>
                  <a:schemeClr val="bg1"/>
                </a:solidFill>
                <a:latin typeface="Arial"/>
                <a:cs typeface="Arial Unicode MS"/>
              </a:rPr>
              <a:t> </a:t>
            </a:r>
            <a:r>
              <a:rPr lang="en-US" altLang="zh-CN" sz="5000" b="1" dirty="0">
                <a:solidFill>
                  <a:schemeClr val="bg1"/>
                </a:solidFill>
                <a:latin typeface="Arial"/>
                <a:cs typeface="Arial Unicode MS"/>
              </a:rPr>
              <a:t>Watching</a:t>
            </a:r>
            <a:endParaRPr lang="en-US" sz="5000" b="1" dirty="0">
              <a:solidFill>
                <a:schemeClr val="bg1"/>
              </a:solidFill>
              <a:latin typeface="Arial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</p:spTree>
    <p:extLst>
      <p:ext uri="{BB962C8B-B14F-4D97-AF65-F5344CB8AC3E}">
        <p14:creationId xmlns:p14="http://schemas.microsoft.com/office/powerpoint/2010/main" val="38093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341E9-C3CE-4A3F-AE69-68522E3256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324" y="926230"/>
            <a:ext cx="883558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C1B71"/>
                </a:solidFill>
                <a:latin typeface="Arial"/>
                <a:cs typeface="Arial Unicode MS"/>
              </a:rPr>
              <a:t>Reseller Sales Analysis Based on </a:t>
            </a:r>
            <a:r>
              <a:rPr lang="en-US" sz="4000" b="1" dirty="0" err="1">
                <a:solidFill>
                  <a:srgbClr val="3C1B71"/>
                </a:solidFill>
                <a:latin typeface="Arial"/>
                <a:cs typeface="Arial Unicode MS"/>
              </a:rPr>
              <a:t>AdventureWorks</a:t>
            </a:r>
            <a:r>
              <a:rPr lang="en-US" sz="4000" b="1" dirty="0">
                <a:solidFill>
                  <a:srgbClr val="3C1B71"/>
                </a:solidFill>
                <a:latin typeface="Arial"/>
                <a:cs typeface="Arial Unicode MS"/>
              </a:rPr>
              <a:t> 2017</a:t>
            </a:r>
          </a:p>
          <a:p>
            <a:pPr algn="just"/>
            <a:endParaRPr lang="en-US" sz="3600" dirty="0">
              <a:solidFill>
                <a:srgbClr val="3C1B71"/>
              </a:solidFill>
              <a:latin typeface="Arial"/>
              <a:cs typeface="Arial Unicode MS"/>
            </a:endParaRPr>
          </a:p>
          <a:p>
            <a:pPr algn="r"/>
            <a:endParaRPr lang="en-US" dirty="0">
              <a:solidFill>
                <a:schemeClr val="bg1"/>
              </a:solidFill>
              <a:latin typeface="Arial"/>
              <a:cs typeface="Arial Unicode MS"/>
            </a:endParaRPr>
          </a:p>
          <a:p>
            <a:pPr algn="r"/>
            <a:endParaRPr lang="en-US" dirty="0">
              <a:solidFill>
                <a:schemeClr val="bg1"/>
              </a:solidFill>
              <a:latin typeface="Arial"/>
              <a:cs typeface="Arial Unicode MS"/>
            </a:endParaRPr>
          </a:p>
          <a:p>
            <a:pPr algn="r"/>
            <a:endParaRPr lang="en-US" dirty="0">
              <a:solidFill>
                <a:schemeClr val="bg1"/>
              </a:solidFill>
              <a:latin typeface="Arial"/>
              <a:cs typeface="Arial Unicode MS"/>
            </a:endParaRPr>
          </a:p>
          <a:p>
            <a:pPr algn="r"/>
            <a:endParaRPr lang="en-US" dirty="0">
              <a:solidFill>
                <a:schemeClr val="bg1"/>
              </a:solidFill>
              <a:latin typeface="Arial"/>
              <a:cs typeface="Arial Unicode MS"/>
            </a:endParaRPr>
          </a:p>
          <a:p>
            <a:pPr algn="r"/>
            <a:endParaRPr lang="en-US" dirty="0">
              <a:solidFill>
                <a:schemeClr val="bg1"/>
              </a:solidFill>
              <a:latin typeface="Arial"/>
              <a:cs typeface="Arial Unicode MS"/>
            </a:endParaRPr>
          </a:p>
          <a:p>
            <a:pPr algn="r"/>
            <a:r>
              <a:rPr lang="en-US" dirty="0" err="1">
                <a:solidFill>
                  <a:schemeClr val="bg1"/>
                </a:solidFill>
                <a:latin typeface="Arial"/>
                <a:cs typeface="Arial Unicode MS"/>
              </a:rPr>
              <a:t>Tianshuai</a:t>
            </a:r>
            <a:r>
              <a:rPr lang="en-US" dirty="0">
                <a:solidFill>
                  <a:schemeClr val="bg1"/>
                </a:solidFill>
                <a:latin typeface="Arial"/>
                <a:cs typeface="Arial Unicode MS"/>
              </a:rPr>
              <a:t> Lu, MEng</a:t>
            </a:r>
          </a:p>
          <a:p>
            <a:pPr algn="r"/>
            <a:r>
              <a:rPr lang="en-US" dirty="0" err="1">
                <a:solidFill>
                  <a:schemeClr val="bg1"/>
                </a:solidFill>
                <a:latin typeface="Arial"/>
                <a:cs typeface="Arial Unicode MS"/>
              </a:rPr>
              <a:t>Xiaoye</a:t>
            </a:r>
            <a:r>
              <a:rPr lang="en-US" dirty="0">
                <a:solidFill>
                  <a:schemeClr val="bg1"/>
                </a:solidFill>
                <a:latin typeface="Arial"/>
                <a:cs typeface="Arial Unicode MS"/>
              </a:rPr>
              <a:t> Wang, MEng</a:t>
            </a:r>
          </a:p>
          <a:p>
            <a:pPr algn="r"/>
            <a:r>
              <a:rPr lang="en-US" dirty="0" err="1">
                <a:solidFill>
                  <a:schemeClr val="bg1"/>
                </a:solidFill>
                <a:latin typeface="Arial"/>
                <a:cs typeface="Arial Unicode MS"/>
              </a:rPr>
              <a:t>Chonghao</a:t>
            </a:r>
            <a:r>
              <a:rPr lang="en-US" dirty="0">
                <a:solidFill>
                  <a:schemeClr val="bg1"/>
                </a:solidFill>
                <a:latin typeface="Arial"/>
                <a:cs typeface="Arial Unicode MS"/>
              </a:rPr>
              <a:t>, Wang, M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 Unicode MS"/>
              </a:rPr>
              <a:t>E</a:t>
            </a:r>
            <a:r>
              <a:rPr lang="en-US" dirty="0">
                <a:solidFill>
                  <a:schemeClr val="bg1"/>
                </a:solidFill>
                <a:latin typeface="Arial"/>
                <a:cs typeface="Arial Unicode MS"/>
              </a:rPr>
              <a:t>ng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 Unicode MS"/>
              </a:rPr>
              <a:t>Pengshuo Liu, MEng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0373" y="6302963"/>
            <a:ext cx="393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4F2683"/>
                </a:solidFill>
                <a:latin typeface="Arial"/>
                <a:cs typeface="Arial"/>
              </a:rPr>
              <a:t>Data Analytics Foundations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F3623-4F4E-4099-BEFE-73BD4760A25D}"/>
              </a:ext>
            </a:extLst>
          </p:cNvPr>
          <p:cNvSpPr txBox="1"/>
          <p:nvPr/>
        </p:nvSpPr>
        <p:spPr>
          <a:xfrm>
            <a:off x="4572001" y="6302963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</p:spTree>
    <p:extLst>
      <p:ext uri="{BB962C8B-B14F-4D97-AF65-F5344CB8AC3E}">
        <p14:creationId xmlns:p14="http://schemas.microsoft.com/office/powerpoint/2010/main" val="40504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6129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Outline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Business Scenario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Database</a:t>
            </a:r>
            <a:r>
              <a:rPr lang="zh-CN" altLang="en-US" sz="28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2800" dirty="0">
                <a:solidFill>
                  <a:srgbClr val="807F83"/>
                </a:solidFill>
                <a:latin typeface="Arial"/>
                <a:cs typeface="Arial"/>
              </a:rPr>
              <a:t>Design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Multidimensional Model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ETL with T-SQL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ETL with SSIS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SSAS</a:t>
            </a:r>
          </a:p>
          <a:p>
            <a:pPr marL="359410" indent="-35941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Data Mining</a:t>
            </a: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</p:spTree>
    <p:extLst>
      <p:ext uri="{BB962C8B-B14F-4D97-AF65-F5344CB8AC3E}">
        <p14:creationId xmlns:p14="http://schemas.microsoft.com/office/powerpoint/2010/main" val="389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5" y="503512"/>
            <a:ext cx="8730075" cy="499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B1B70"/>
                </a:solidFill>
                <a:latin typeface="Arial"/>
                <a:cs typeface="Arial Unicode MS"/>
              </a:rPr>
              <a:t>Adventure</a:t>
            </a:r>
            <a:r>
              <a:rPr lang="zh-CN" altLang="en-US" sz="3200" b="1" dirty="0">
                <a:solidFill>
                  <a:srgbClr val="3B1B70"/>
                </a:solidFill>
                <a:latin typeface="Arial"/>
                <a:cs typeface="Arial Unicode MS"/>
              </a:rPr>
              <a:t> </a:t>
            </a:r>
            <a:r>
              <a:rPr lang="en-US" altLang="zh-CN" sz="3200" b="1" dirty="0">
                <a:solidFill>
                  <a:srgbClr val="3B1B70"/>
                </a:solidFill>
                <a:latin typeface="Arial"/>
                <a:cs typeface="Arial Unicode MS"/>
              </a:rPr>
              <a:t>Works</a:t>
            </a:r>
          </a:p>
          <a:p>
            <a:endParaRPr lang="en-US" altLang="zh-CN" sz="2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An American cycles company.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Resellers and individual customers.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Located</a:t>
            </a:r>
            <a:r>
              <a:rPr lang="zh-CN" altLang="en-US" sz="24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in North American, European and Asian.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Track sales to all resellers.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Product,</a:t>
            </a:r>
            <a:r>
              <a:rPr lang="zh-CN" altLang="en-US" sz="24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promotion,</a:t>
            </a:r>
            <a:r>
              <a:rPr lang="zh-CN" altLang="en-US" sz="24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reseller,</a:t>
            </a:r>
            <a:r>
              <a:rPr lang="zh-CN" altLang="en-US" sz="24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location,</a:t>
            </a:r>
            <a:r>
              <a:rPr lang="zh-CN" altLang="en-US" sz="24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sales</a:t>
            </a:r>
            <a:r>
              <a:rPr lang="zh-CN" altLang="en-US" sz="24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person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Broaden its reseller</a:t>
            </a:r>
            <a:r>
              <a:rPr lang="zh-CN" altLang="en-US" sz="2400" dirty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market share.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Forecast selling prices and shipping expenses.</a:t>
            </a:r>
          </a:p>
          <a:p>
            <a:pPr marL="360000" indent="-360000">
              <a:spcAft>
                <a:spcPts val="1000"/>
              </a:spcAft>
              <a:buSzPct val="75000"/>
              <a:buFont typeface="Arial"/>
              <a:buChar char="•"/>
            </a:pPr>
            <a:r>
              <a:rPr lang="en-US" altLang="zh-CN" sz="2400" dirty="0">
                <a:solidFill>
                  <a:srgbClr val="807F83"/>
                </a:solidFill>
                <a:latin typeface="Arial"/>
                <a:cs typeface="Arial"/>
              </a:rPr>
              <a:t>Optimize new product pricing strategies.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</p:spTree>
    <p:extLst>
      <p:ext uri="{BB962C8B-B14F-4D97-AF65-F5344CB8AC3E}">
        <p14:creationId xmlns:p14="http://schemas.microsoft.com/office/powerpoint/2010/main" val="79301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785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3B1B70"/>
                </a:solidFill>
                <a:latin typeface="Arial"/>
                <a:cs typeface="Arial Unicode MS"/>
              </a:rPr>
              <a:t>AdventureWorks2017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96C6C-6943-A54D-88F7-CA8DE1F9B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32" y="1220182"/>
            <a:ext cx="7632237" cy="471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91F6-342D-A445-91B8-40ADF3E8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47"/>
            <a:ext cx="4026877" cy="2908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99EEDE-2085-144C-9F83-1DFBA709F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285" y="-887"/>
            <a:ext cx="3985716" cy="3163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147754-FC5C-ED42-9A67-C931006069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05"/>
          <a:stretch/>
        </p:blipFill>
        <p:spPr>
          <a:xfrm>
            <a:off x="0" y="3162904"/>
            <a:ext cx="4202723" cy="2908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4024F5-1A3E-D54C-99A1-C8542A78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919" y="3170328"/>
            <a:ext cx="4329081" cy="29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80C6C-C521-264D-A880-823C679B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951"/>
            <a:ext cx="9144000" cy="55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6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78522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Multidimensional Model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9BF34-0E22-B846-9EA8-C08D9C4D21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" y="1558735"/>
            <a:ext cx="6918359" cy="453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9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78522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rgbClr val="3B1B70"/>
                </a:solidFill>
                <a:latin typeface="Arial"/>
                <a:cs typeface="Arial Unicode MS"/>
              </a:rPr>
              <a:t>ETL with T-SQL</a:t>
            </a:r>
          </a:p>
          <a:p>
            <a:pPr>
              <a:spcAft>
                <a:spcPts val="1200"/>
              </a:spcAft>
            </a:pPr>
            <a:endParaRPr lang="en-US" sz="8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429" y="6302963"/>
            <a:ext cx="439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Advanced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D0DE4-167A-4D48-BBAC-02428AA6C1D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3"/>
          <a:stretch/>
        </p:blipFill>
        <p:spPr bwMode="auto">
          <a:xfrm>
            <a:off x="561529" y="1558736"/>
            <a:ext cx="7557043" cy="4227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5221666E-770D-7344-AC49-F83C4B592E35}"/>
              </a:ext>
            </a:extLst>
          </p:cNvPr>
          <p:cNvSpPr/>
          <p:nvPr/>
        </p:nvSpPr>
        <p:spPr>
          <a:xfrm>
            <a:off x="201765" y="2543621"/>
            <a:ext cx="719528" cy="4197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9770D8D-A8B5-8A46-AE42-BED2D630CAF2}"/>
              </a:ext>
            </a:extLst>
          </p:cNvPr>
          <p:cNvSpPr/>
          <p:nvPr/>
        </p:nvSpPr>
        <p:spPr>
          <a:xfrm>
            <a:off x="201765" y="3144187"/>
            <a:ext cx="719528" cy="4197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CF15133-3D10-0747-BC58-6D2A8BF61AB7}"/>
              </a:ext>
            </a:extLst>
          </p:cNvPr>
          <p:cNvSpPr/>
          <p:nvPr/>
        </p:nvSpPr>
        <p:spPr>
          <a:xfrm>
            <a:off x="201765" y="3668641"/>
            <a:ext cx="719528" cy="4197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1EB9105-0926-3B46-ACE5-ED1494E95E25}"/>
              </a:ext>
            </a:extLst>
          </p:cNvPr>
          <p:cNvSpPr/>
          <p:nvPr/>
        </p:nvSpPr>
        <p:spPr>
          <a:xfrm>
            <a:off x="201765" y="4935551"/>
            <a:ext cx="719528" cy="4197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4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</TotalTime>
  <Words>479</Words>
  <Application>Microsoft Macintosh PowerPoint</Application>
  <PresentationFormat>On-screen Show (4:3)</PresentationFormat>
  <Paragraphs>114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 Unicode MS</vt:lpstr>
      <vt:lpstr>宋体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Wilson</dc:creator>
  <cp:lastModifiedBy>Pengshuo Liu</cp:lastModifiedBy>
  <cp:revision>582</cp:revision>
  <cp:lastPrinted>2012-01-12T15:01:17Z</cp:lastPrinted>
  <dcterms:created xsi:type="dcterms:W3CDTF">2011-12-23T15:22:14Z</dcterms:created>
  <dcterms:modified xsi:type="dcterms:W3CDTF">2020-04-23T22:58:46Z</dcterms:modified>
</cp:coreProperties>
</file>